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Nunito SemiBold"/>
      <p:regular r:id="rId21"/>
      <p:bold r:id="rId22"/>
      <p:italic r:id="rId23"/>
      <p:boldItalic r:id="rId24"/>
    </p:embeddedFont>
    <p:embeddedFont>
      <p:font typeface="Proxima Nova"/>
      <p:regular r:id="rId25"/>
      <p:bold r:id="rId26"/>
      <p:italic r:id="rId27"/>
      <p:boldItalic r:id="rId28"/>
    </p:embeddedFont>
    <p:embeddedFont>
      <p:font typeface="Nunito"/>
      <p:regular r:id="rId29"/>
      <p:bold r:id="rId30"/>
      <p:italic r:id="rId31"/>
      <p:boldItalic r:id="rId32"/>
    </p:embeddedFont>
    <p:embeddedFont>
      <p:font typeface="Nunito ExtraBold"/>
      <p:bold r:id="rId33"/>
      <p:boldItalic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NunitoSemiBold-bold.fntdata"/><Relationship Id="rId21" Type="http://schemas.openxmlformats.org/officeDocument/2006/relationships/font" Target="fonts/NunitoSemiBold-regular.fntdata"/><Relationship Id="rId24" Type="http://schemas.openxmlformats.org/officeDocument/2006/relationships/font" Target="fonts/NunitoSemiBold-boldItalic.fntdata"/><Relationship Id="rId23" Type="http://schemas.openxmlformats.org/officeDocument/2006/relationships/font" Target="fonts/Nunito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roximaNova-bold.fntdata"/><Relationship Id="rId25" Type="http://schemas.openxmlformats.org/officeDocument/2006/relationships/font" Target="fonts/ProximaNova-regular.fntdata"/><Relationship Id="rId28" Type="http://schemas.openxmlformats.org/officeDocument/2006/relationships/font" Target="fonts/ProximaNova-boldItalic.fntdata"/><Relationship Id="rId27" Type="http://schemas.openxmlformats.org/officeDocument/2006/relationships/font" Target="fonts/ProximaNov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Nuni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unito-italic.fntdata"/><Relationship Id="rId30" Type="http://schemas.openxmlformats.org/officeDocument/2006/relationships/font" Target="fonts/Nunito-bold.fntdata"/><Relationship Id="rId11" Type="http://schemas.openxmlformats.org/officeDocument/2006/relationships/slide" Target="slides/slide6.xml"/><Relationship Id="rId33" Type="http://schemas.openxmlformats.org/officeDocument/2006/relationships/font" Target="fonts/NunitoExtraBold-bold.fntdata"/><Relationship Id="rId10" Type="http://schemas.openxmlformats.org/officeDocument/2006/relationships/slide" Target="slides/slide5.xml"/><Relationship Id="rId32" Type="http://schemas.openxmlformats.org/officeDocument/2006/relationships/font" Target="fonts/Nunito-boldItalic.fntdata"/><Relationship Id="rId13" Type="http://schemas.openxmlformats.org/officeDocument/2006/relationships/slide" Target="slides/slide8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7.xml"/><Relationship Id="rId34" Type="http://schemas.openxmlformats.org/officeDocument/2006/relationships/font" Target="fonts/NunitoExtra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c43643e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0c43643e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0c43643e5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0c43643e5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fa7b6a53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fa7b6a53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a7b6a536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fa7b6a536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c43643e5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c43643e5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fc5a9e44e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fc5a9e44e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fa7b6a536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fa7b6a536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fa7b6a536d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fa7b6a536d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fa7b6a536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fa7b6a536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c43643e5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c43643e5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c43643e5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0c43643e5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c43643e5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0c43643e5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c43643e5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0c43643e5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0c43643e5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0c43643e5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youtu.be/PXgOhZS1X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DAF8"/>
                </a:solidFill>
                <a:latin typeface="Nunito"/>
                <a:ea typeface="Nunito"/>
                <a:cs typeface="Nunito"/>
                <a:sym typeface="Nunito"/>
              </a:rPr>
              <a:t>Elevate: Concept Video</a:t>
            </a:r>
            <a:endParaRPr b="1"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9DAF8"/>
                </a:solidFill>
                <a:latin typeface="Nunito"/>
                <a:ea typeface="Nunito"/>
                <a:cs typeface="Nunito"/>
                <a:sym typeface="Nunito"/>
              </a:rPr>
              <a:t>CJ Indart, Ginelle Servat, Grace Miller, Riley Pittman</a:t>
            </a:r>
            <a:endParaRPr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About Elevate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081677" y="445025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311700" y="1364250"/>
            <a:ext cx="7243800" cy="3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“Students connecting for shared success”</a:t>
            </a:r>
            <a:endParaRPr i="1"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7376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Problem/solution overview</a:t>
            </a:r>
            <a:endParaRPr sz="1800">
              <a:solidFill>
                <a:srgbClr val="07376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Our research revealed that students with a stronger support system experience less stress in the job search process; our mission is to ease this process by linking students with other students who share similar career interests, fostering collaborative networks and mutual growth.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About Elevate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081677" y="445025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311700" y="1364250"/>
            <a:ext cx="7243800" cy="28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7376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The Name Itself</a:t>
            </a:r>
            <a:endParaRPr sz="2000">
              <a:solidFill>
                <a:srgbClr val="07376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The app helps students "elevate" their support networks by connecting with peers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The paper airplane in our concept video symbolizes the platform's role in helping students “soar” toward achieving their goals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Market Research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7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LinkedIn: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worked: works very well for getting in contact with recruiters, companies, and jobs; ease of sharing achievements publically; emphasis on professional advancement; not limited to students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not worked: not very suitable for forming groups; onus for networking is entirely on the individual user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How ours is unique: solution is exactly </a:t>
            </a: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hasn’t worked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for LinkedIn -- our goal is to build support groups between students of similar career interests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Handshake: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worked: personalized job posting lists for users; university partnership allows for accurate local event suggestions and campus-specific resources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not worked: limited social network features or ability to connect users; profiles are often attached to a company or campus partner; networking isn’t encouraged with other colleges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How ours is unique: connects </a:t>
            </a: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students to students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, not </a:t>
            </a: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students to jobs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3700" y="146938"/>
            <a:ext cx="1209099" cy="12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6950" y="275800"/>
            <a:ext cx="949949" cy="9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Market Research, continued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43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Meetup: 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Description: users 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can voluntarily join a diverse range of interest-based groups and plan in-person events, focusing on bringing together user within a local radius to facilitate face-to-face connection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worked: emphasis on communication with one another at in-person events; multiple group membership allowed; wide range of interests and activities; safety control features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not worked: no participation accountability; focus on logistics and “figuring out when/where”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How ours is unique: we’re maintaining a</a:t>
            </a:r>
            <a:r>
              <a:rPr b="1"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focus on our domain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of career-interested students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Bumble Bizz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Description: one of the three modes within Bumble that aims at matching users within a professional context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worked: matching algorithm ensures personalization and mutual acceptance between matches; UI encourages profile depth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not worked: 1-on-1 connections can be isolating, matches don’t know each others’ matches; inaccessible—association with Bumble Date means users likely set up a Bumble account for dating before accessing Bumble Bizz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How ours is unique: 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we’re 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moving away from the 1-on-1 networking, towards</a:t>
            </a:r>
            <a:r>
              <a:rPr b="1"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intra-group collaboration</a:t>
            </a:r>
            <a:endParaRPr b="1"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2674" y="220475"/>
            <a:ext cx="1066550" cy="102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1300" y="253625"/>
            <a:ext cx="955500" cy="955500"/>
          </a:xfrm>
          <a:prstGeom prst="roundRect">
            <a:avLst>
              <a:gd fmla="val 17939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Market Research, continued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43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Facebook Groups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Description: online communities within the Facebook platform where users with shared interests engage in discussions 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worked: helps build community among users over a wide range of interest groups 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What has not worked: some users mention large, cluttered groups and others mention inactive group members being an issue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79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50"/>
              <a:buFont typeface="Nunito"/>
              <a:buChar char="●"/>
            </a:pP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How ours is unique: our platform focuses specifically on </a:t>
            </a:r>
            <a:r>
              <a:rPr b="1"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students 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joining groups based on </a:t>
            </a:r>
            <a:r>
              <a:rPr b="1"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career interests</a:t>
            </a:r>
            <a:r>
              <a:rPr lang="en" sz="125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. Groups will also be limited in size and users must participate in groups in order to remain involved</a:t>
            </a:r>
            <a:endParaRPr sz="125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5275" y="94550"/>
            <a:ext cx="1273650" cy="12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Stakeholders 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Direct: 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Students seeking jobs and a support group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University career services and advisors 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Indirect: 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Employers &amp; job recruiters who receive applications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Relatives or dependents of student users 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Ethical Implications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The Smash Hit: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competition for jobs could increase and job applicants may feel more pressure to keep up with others if so many are constantly networking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Nunito"/>
              <a:buChar char="○"/>
            </a:pPr>
            <a:r>
              <a:rPr b="1" lang="en">
                <a:solidFill>
                  <a:srgbClr val="B45F06"/>
                </a:solidFill>
                <a:latin typeface="Nunito"/>
                <a:ea typeface="Nunito"/>
                <a:cs typeface="Nunito"/>
                <a:sym typeface="Nunito"/>
              </a:rPr>
              <a:t>Solution: </a:t>
            </a: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focus platform on support and community, not resources or connections</a:t>
            </a:r>
            <a:endParaRPr b="1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with lots of community members, students could subconsciously self-select team members with familiar backgrounds &amp; demographics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Nunito"/>
              <a:buChar char="○"/>
            </a:pPr>
            <a:r>
              <a:rPr b="1" lang="en">
                <a:solidFill>
                  <a:srgbClr val="B45F06"/>
                </a:solidFill>
                <a:latin typeface="Nunito"/>
                <a:ea typeface="Nunito"/>
                <a:cs typeface="Nunito"/>
                <a:sym typeface="Nunito"/>
              </a:rPr>
              <a:t>Solution: </a:t>
            </a: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use matching algorithms that promote diversity, or make group assignments completely automated with no user participation/selection</a:t>
            </a:r>
            <a:endParaRPr b="1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The Big Bad Wolf: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a bad actor using this platform could use it to give other students bad advice or purposefully try to sabotage their chances of getting a job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Nunito"/>
              <a:buChar char="○"/>
            </a:pPr>
            <a:r>
              <a:rPr b="1" lang="en">
                <a:solidFill>
                  <a:srgbClr val="B45F06"/>
                </a:solidFill>
                <a:latin typeface="Nunito"/>
                <a:ea typeface="Nunito"/>
                <a:cs typeface="Nunito"/>
                <a:sym typeface="Nunito"/>
              </a:rPr>
              <a:t>Solution:</a:t>
            </a: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we can implement a feedback and reporting system that allows users to report if a user is misusing the platform</a:t>
            </a:r>
            <a:endParaRPr b="1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ct val="1000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like all social media platforms, susceptible to catfishing and stalking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Nunito"/>
              <a:buChar char="○"/>
            </a:pPr>
            <a:r>
              <a:rPr b="1" lang="en">
                <a:solidFill>
                  <a:srgbClr val="B45F06"/>
                </a:solidFill>
                <a:latin typeface="Nunito"/>
                <a:ea typeface="Nunito"/>
                <a:cs typeface="Nunito"/>
                <a:sym typeface="Nunito"/>
              </a:rPr>
              <a:t>Solution: </a:t>
            </a: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in addition to the above feedback system, we can include a verification system that requires academic (.edu) email addresses or other means to verify identity</a:t>
            </a:r>
            <a:endParaRPr b="1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Tasks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Simple: connect with a person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Nunito"/>
              <a:buChar char="○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This is the most basic 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function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of the app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Nunito"/>
              <a:buChar char="○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Time approximation: 0:22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Moderate: consistent communication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Nunito"/>
              <a:buChar char="○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The app needs to connect individuals with aligned interests to encourage ongoing communication, which is both challenging and takes time to achieve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Nunito"/>
              <a:buChar char="○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Time approximation: 0:55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Complex: gain confidence, learn from peers, and motivate one another to achieve career goals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Nunito"/>
              <a:buChar char="○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Support groups are meant to help students learn from each other and help each 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other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achieve their goals, but to do so it requires a positive group dynamic and participation among group members -- difficult to achieve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Nunito"/>
              <a:buChar char="○"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Time approximation: 1:09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toryboarding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13" y="1193325"/>
            <a:ext cx="9059574" cy="220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 txBox="1"/>
          <p:nvPr/>
        </p:nvSpPr>
        <p:spPr>
          <a:xfrm>
            <a:off x="201325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Protagonist Mikey gets rejection letter from dream job</a:t>
            </a:r>
            <a:endParaRPr sz="15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" name="Google Shape;121;p22"/>
          <p:cNvSpPr txBox="1"/>
          <p:nvPr/>
        </p:nvSpPr>
        <p:spPr>
          <a:xfrm>
            <a:off x="3228900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Mikey sees paper airplane fly in and hit him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2" name="Google Shape;122;p22"/>
          <p:cNvSpPr txBox="1"/>
          <p:nvPr/>
        </p:nvSpPr>
        <p:spPr>
          <a:xfrm>
            <a:off x="6256475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The letter says that Joe is also </a:t>
            </a: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looking</a:t>
            </a: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 for a job, and if Mikey would want to connect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toryboarding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201325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Another paper airplane flying</a:t>
            </a:r>
            <a:endParaRPr sz="15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" name="Google Shape;129;p23"/>
          <p:cNvSpPr txBox="1"/>
          <p:nvPr/>
        </p:nvSpPr>
        <p:spPr>
          <a:xfrm>
            <a:off x="3228900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Joe gets hit with a paper airplane now 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6256475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Asks Joe to connect with Mikey at Tresidder 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4" cy="210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toryboarding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24"/>
          <p:cNvSpPr txBox="1"/>
          <p:nvPr/>
        </p:nvSpPr>
        <p:spPr>
          <a:xfrm>
            <a:off x="201325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Mikey and Joe are engaging in conversation, talking about careers</a:t>
            </a:r>
            <a:endParaRPr sz="15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3228900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A paper airplane hits them now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6256475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It says that Marissa and Molly would also like to join the group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4" cy="2054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</a:t>
            </a:r>
            <a:r>
              <a:rPr lang="en" sz="27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toryboarding </a:t>
            </a:r>
            <a:endParaRPr sz="27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" name="Google Shape;146;p25"/>
          <p:cNvSpPr txBox="1"/>
          <p:nvPr/>
        </p:nvSpPr>
        <p:spPr>
          <a:xfrm>
            <a:off x="1115725" y="3593175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Marissa and Molly appear at the table and they all seem happier</a:t>
            </a:r>
            <a:endParaRPr sz="15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4789625" y="3545550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They all exchange phone numbers and say goodbye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" y="1170125"/>
            <a:ext cx="6938568" cy="2270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</a:t>
            </a:r>
            <a:r>
              <a:rPr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toryboarding </a:t>
            </a:r>
            <a:endParaRPr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1565438" y="3488400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Shows each member of the group getting hit with a paper airplane at their desk </a:t>
            </a:r>
            <a:endParaRPr sz="15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" name="Google Shape;155;p26"/>
          <p:cNvSpPr txBox="1"/>
          <p:nvPr/>
        </p:nvSpPr>
        <p:spPr>
          <a:xfrm>
            <a:off x="4742688" y="3488400"/>
            <a:ext cx="2686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The paper airplane is a note saying something good in their job search (offer, new interview, etc.)</a:t>
            </a:r>
            <a:endParaRPr sz="1800">
              <a:solidFill>
                <a:srgbClr val="0B539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613" y="1170125"/>
            <a:ext cx="6610769" cy="21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9DAF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Our Video</a:t>
            </a:r>
            <a:endParaRPr>
              <a:solidFill>
                <a:srgbClr val="C9DAF8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311700" y="1883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rgbClr val="CFE2F3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https://youtu.be/PXgOhZS1XbA</a:t>
            </a:r>
            <a:endParaRPr sz="2200">
              <a:solidFill>
                <a:srgbClr val="CFE2F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C9DAF8"/>
              </a:solidFill>
              <a:highlight>
                <a:srgbClr val="FFFF00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